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80" r:id="rId3"/>
  </p:sldMasterIdLst>
  <p:sldIdLst>
    <p:sldId id="256" r:id="rId4"/>
    <p:sldId id="257" r:id="rId5"/>
    <p:sldId id="269" r:id="rId6"/>
    <p:sldId id="270" r:id="rId7"/>
    <p:sldId id="26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6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728" autoAdjust="0"/>
  </p:normalViewPr>
  <p:slideViewPr>
    <p:cSldViewPr>
      <p:cViewPr varScale="1">
        <p:scale>
          <a:sx n="70" d="100"/>
          <a:sy n="70" d="100"/>
        </p:scale>
        <p:origin x="-4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341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764705"/>
            <a:ext cx="7340352" cy="237626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№7: «Важнейшие сражения Великой отечественной войны 1941-1945 годов.»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437112"/>
            <a:ext cx="6840760" cy="115212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№1: « Сталинградская битва и ее историческое значение.»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299012"/>
      </p:ext>
    </p:extLst>
  </p:cSld>
  <p:clrMapOvr>
    <a:masterClrMapping/>
  </p:clrMapOvr>
  <p:transition spd="slow" advTm="5000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" y="2420888"/>
            <a:ext cx="8532440" cy="2227604"/>
          </a:xfrm>
        </p:spPr>
        <p:txBody>
          <a:bodyPr/>
          <a:lstStyle/>
          <a:p>
            <a:pPr algn="just"/>
            <a:r>
              <a:rPr lang="ru-RU" dirty="0" smtClean="0"/>
              <a:t>1. Важнейшие события Сталинградской битвы.</a:t>
            </a:r>
          </a:p>
          <a:p>
            <a:pPr algn="just"/>
            <a:r>
              <a:rPr lang="ru-RU" dirty="0" smtClean="0"/>
              <a:t>2. Разгром </a:t>
            </a:r>
            <a:r>
              <a:rPr lang="ru-RU" dirty="0"/>
              <a:t>группировки </a:t>
            </a:r>
            <a:r>
              <a:rPr lang="ru-RU" dirty="0" smtClean="0"/>
              <a:t>немецко-фашистских </a:t>
            </a:r>
            <a:r>
              <a:rPr lang="ru-RU" dirty="0"/>
              <a:t>войск в ходе </a:t>
            </a:r>
            <a:r>
              <a:rPr lang="ru-RU" dirty="0" smtClean="0"/>
              <a:t> Сталинградской </a:t>
            </a:r>
            <a:r>
              <a:rPr lang="ru-RU" dirty="0"/>
              <a:t>наступательной операции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3</a:t>
            </a:r>
            <a:r>
              <a:rPr lang="ru-RU" dirty="0" smtClean="0"/>
              <a:t>. </a:t>
            </a:r>
            <a:r>
              <a:rPr lang="ru-RU" dirty="0"/>
              <a:t>Героическая оборона волжской твердыни.</a:t>
            </a:r>
          </a:p>
          <a:p>
            <a:pPr algn="just"/>
            <a:endParaRPr lang="ru-RU" dirty="0"/>
          </a:p>
          <a:p>
            <a:pPr algn="l"/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pic>
        <p:nvPicPr>
          <p:cNvPr id="4098" name="Picture 2" descr="C:\Program Files\Microsoft Office\MEDIA\CAGCAT10\j021508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740" y="4248428"/>
            <a:ext cx="1661311" cy="259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39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1844824"/>
            <a:ext cx="9144000" cy="501317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Сталинградская битва развернулась на площади 100 тысяч кв. км при протяженности фронта от 400 до 850 км и продолжалась 200 суток. В ней участвовали войска Сталинградского, Юго-Восточного, Юго-Западного, Донского, левого крыла Воронежского фронтов, Волжская военная флотилия и Сталинградский корпусный район противовоздушной обороны. На отдельных этапах силы с обеих сторон составляли свыше 2 миллионов человек, до 26 тысяч орудий и минометов, около 2,1 тысячи танков и штурмовых орудий, 2,6 тысячи боевых самолетов.</a:t>
            </a:r>
          </a:p>
          <a:p>
            <a:pPr algn="just"/>
            <a:r>
              <a:rPr lang="ru-RU" dirty="0" smtClean="0"/>
              <a:t>Германское командование весной 1942 года, пользуясь отсутствием второго фронта в Европе, смогло сосредоточить на советско-германском фронте максимум военных ресурсов. К маю 1942 года Германия и ее союзники имели здесь 6,2 млн. человек, 3230 танков и штурмовых орудий, 43 тысячи орудий и минометов, около 3400 самолетов. Наступление должно было сосредоточиться главным образом на южном направлении. Намечались одновременные удары на Сталинград и Кавказ. Немецкие войска должны были выйти к Кавказу и нижнему течению Волги, чтобы лишить СССР его главных экономических ресурсов.</a:t>
            </a:r>
          </a:p>
          <a:p>
            <a:pPr algn="just"/>
            <a:r>
              <a:rPr lang="ru-RU" dirty="0" smtClean="0"/>
              <a:t>Боевые действия сов. войск во время Великой Отечественной войны  1941 - 1945 с 17 июля 1942 по 2 февраля 1943 по обороне г. Сталинграда и разгрому крупной стратегической группировки нем. - фашистских войск в междуречье Дона и Волги . Делится на два периода : оборонительный (17 июля - 18 ноября 1942 ) и наступательный (19 ноября 1942 - 2 февраля 1943) .</a:t>
            </a:r>
          </a:p>
          <a:p>
            <a:pPr algn="just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458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5000">
        <p:dissolve/>
      </p:transition>
    </mc:Choice>
    <mc:Fallback xmlns="">
      <p:transition spd="slow" advClick="0" advTm="5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4706" y="1340768"/>
            <a:ext cx="9119294" cy="4075176"/>
          </a:xfrm>
        </p:spPr>
        <p:txBody>
          <a:bodyPr/>
          <a:lstStyle/>
          <a:p>
            <a:pPr algn="just"/>
            <a:r>
              <a:rPr lang="ru-RU" sz="1800" b="1" dirty="0"/>
              <a:t>Сталинградская битва, разыгравшаяся 55 лет назад на берегах Волги, занимает среди выдающихся побед российского оружия особое место. По своему размаху, значению, влиянию не ход и исход Великой Отечественной и второй мировой войн она превзошла все, что до этого знала история.</a:t>
            </a:r>
            <a:endParaRPr lang="ru-RU" sz="1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45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учебный вопрос.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2708920"/>
            <a:ext cx="7200800" cy="1728192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Важнейшие </a:t>
            </a:r>
            <a:r>
              <a:rPr lang="ru-RU" sz="2400" dirty="0">
                <a:solidFill>
                  <a:srgbClr val="FF0000"/>
                </a:solidFill>
              </a:rPr>
              <a:t>события Сталинградской битвы.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755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9036496" cy="5400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28 июня </a:t>
            </a:r>
            <a:r>
              <a:rPr lang="ru-RU" dirty="0" smtClean="0"/>
              <a:t>противник развернул генеральное наступление на Востоке. Крупные силы немцев нанесли удар против войск левого крыла Брянского фронта, 30 июня 6-я армия прорвала оборону войск правого крыла Юго-Западного фронта. Немецкие войска вышли к Дону, форсировали его западнее Воронежа, овладели значительной частью города.</a:t>
            </a:r>
          </a:p>
          <a:p>
            <a:pPr algn="just"/>
            <a:r>
              <a:rPr lang="ru-RU" dirty="0" smtClean="0"/>
              <a:t>Германское командование считало, что созданы условия для одновременного наступления на Сталинград и Кавказ. Для захвата Сталинграда выделялась 6-я армия генерал-полковника Паулю-</a:t>
            </a:r>
            <a:r>
              <a:rPr lang="ru-RU" dirty="0" err="1" smtClean="0"/>
              <a:t>са</a:t>
            </a:r>
            <a:r>
              <a:rPr lang="ru-RU" dirty="0" smtClean="0"/>
              <a:t> - 13 дивизий (около 270 тысяч человек, 3 тысячи орудий и минометов, около 500 танков). Ее действия поддерживала авиация 4-го воздушного флота (до 1200 боевых самолетов).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17 июля </a:t>
            </a:r>
            <a:r>
              <a:rPr lang="ru-RU" dirty="0" smtClean="0"/>
              <a:t>части 62-й советской армии в излучине Дона вошли в соприкосновение с передовыми частями 6-й армии - началась Сталинградская битва.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12 июля </a:t>
            </a:r>
            <a:r>
              <a:rPr lang="ru-RU" dirty="0" smtClean="0"/>
              <a:t>был создан Сталинградский фронт (маршал С. Тимошенко, с 23 июля - генерал-лейтенант В. </a:t>
            </a:r>
            <a:r>
              <a:rPr lang="ru-RU" dirty="0" err="1" smtClean="0"/>
              <a:t>Гордов</a:t>
            </a:r>
            <a:r>
              <a:rPr lang="ru-RU" dirty="0" smtClean="0"/>
              <a:t>). В его состав включались резервные 62-я, 63-я, 64-я армии, 21-я армия и 8-я воздушная армия Юго-Западного фронта. В состав Сталинградского фронта включались 28-я, 38-я и 57-я армии бывшего Юго-Западного фронта, 51-я армия Северо-Кавказского фронта, Волжская военная флотилия.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403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1412776"/>
            <a:ext cx="9144000" cy="5445224"/>
          </a:xfrm>
        </p:spPr>
        <p:txBody>
          <a:bodyPr/>
          <a:lstStyle/>
          <a:p>
            <a:pPr algn="just"/>
            <a:r>
              <a:rPr lang="ru-RU" dirty="0"/>
              <a:t>Сталинградский фронт должен был обороняться в полосе шириной 520 км и остановить продвижение немецких войск, имея 12 дивизий (160 тысяч человек, 2,2 тысячи орудий и минометов, около 400 танков, 454 самолета). Кроме того, здесь действовало 150 - 200 бомбардировщиков авиации дальнего действия и 60 истребителей.</a:t>
            </a:r>
          </a:p>
          <a:p>
            <a:pPr algn="just"/>
            <a:r>
              <a:rPr lang="ru-RU" dirty="0"/>
              <a:t>Ставка ВГК (И. Сталин) в начале августа разделила Сталинградский фронт на два фронта: Сталинградский и Юго-Восточный, командование которыми было возложено на генерал-полковника А. Еременко. Главные усилия Сталинградского фронта направлялись против 6-й немецкой армии, наступавшей на Сталинград с запада и северо-запада, а Юго-Восточного -на оборону юго-западного направления. 9-10 августа войска Юго-Восточного фронта нанесли контрудар по 4-й немецкой танковой армии и вынудили ее перейти к обороне. Прорывом 6-й и 4-й танковых армий к внешнему обводу и переходом войск Сталинградского фронта к жесткой обороне завершились оборонительные бои на дальних подступах к Сталинграду.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260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ferris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9144000" cy="5517232"/>
          </a:xfrm>
        </p:spPr>
        <p:txBody>
          <a:bodyPr/>
          <a:lstStyle/>
          <a:p>
            <a:pPr algn="just"/>
            <a:r>
              <a:rPr lang="ru-RU" dirty="0"/>
              <a:t>К концу сентября в составе группы армий «Б», наступавшей на Сталинград, действовало свыше 80 дивизий. Противник пытался в кратчайшие сроки овладеть городом. С 12 сентября дальнейшая оборона Сталинграда возлагалась на 62-ю (генерал В. Чуйков) и 64-ю (генерал М. Шумилов) армии. 13 сентября враг начал наступление на центральную часть города и вышел к Волге. Фланги обеих армий были разъединены. В середине сентября бои приняли исключительно ожесточенный характер.</a:t>
            </a:r>
          </a:p>
          <a:p>
            <a:pPr algn="just"/>
            <a:r>
              <a:rPr lang="ru-RU" dirty="0">
                <a:solidFill>
                  <a:srgbClr val="FF0000"/>
                </a:solidFill>
              </a:rPr>
              <a:t>16 сентября </a:t>
            </a:r>
            <a:r>
              <a:rPr lang="ru-RU" dirty="0"/>
              <a:t>войска 62-й армии при поддержке авиации штурмом овладели Мамаевым курганом. Ожесточенные бои в Сталинграде велись на протяжении всего сентября. 1-я гвардейская, 24-я и 66-я армии в течение сентября наносили контрудары севернее города. Значительные силы немцев сковывали войска 51-й и 57-й армий, предпринявшие частную наступательную операцию южнее Сталинграда. Отражение первого штурма противника продолжалось с 13 по 26 сентября.</a:t>
            </a:r>
          </a:p>
          <a:p>
            <a:pPr algn="just"/>
            <a:r>
              <a:rPr lang="ru-RU" dirty="0">
                <a:solidFill>
                  <a:srgbClr val="FF0000"/>
                </a:solidFill>
              </a:rPr>
              <a:t>14 ноября </a:t>
            </a:r>
            <a:r>
              <a:rPr lang="ru-RU" dirty="0"/>
              <a:t>немцам удалось занять южную часть завода «Баррикады» и южнее его пробиться к Волге. Но это был последний успех противника. </a:t>
            </a:r>
          </a:p>
        </p:txBody>
      </p:sp>
    </p:spTree>
    <p:extLst>
      <p:ext uri="{BB962C8B-B14F-4D97-AF65-F5344CB8AC3E}">
        <p14:creationId xmlns:p14="http://schemas.microsoft.com/office/powerpoint/2010/main" val="17127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vortex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Оборонительный этап Сталинградской битвы закончился. В ходе его немецкие войска потеряли около 700 тысяч человек убитыми и ранеными, свыше 2 тысяч орудий и минометов, более 1 тысячи танков и штурмовых орудий, свыше 1,4 тысячи боевых и транспортных самолетов. Велики были и потери советских войск - 643 842 человека, из них безвозвратные потери составили около 324 тысяч бойцов и командиров. Но Сталинград не был сдан врагу.</a:t>
            </a:r>
          </a:p>
          <a:p>
            <a:pPr algn="just"/>
            <a:r>
              <a:rPr lang="ru-RU" dirty="0"/>
              <a:t>Стратегическая наступательная операция наших войск по окружению и разгрому противника под Сталинградом длилась с 19 ноября 1942 по 2 февраля 1943 года. План контрнаступления «Уран» был разработан под руководством Иосифа Виссарионовича Сталина в ходе оборонительной операции. Большую роль в его разработке и осуществлении сыграли представители Ставки ВГК генерал армии Г. Жуков и генерал-полковник А. Василевский. Подготовка контрнаступления началась в октябре 1942 года. На сталинградском направлении были развернуты войска Юго-Западного, Донского и Сталинградского фронтов, насчитывавшие 1106,1 тысячи человек, 15,5 тысячи орудий и минометов, 1463 танков и самоходно-артиллерийских орудий, 1350 боевых самолетов. Им противостояли 8-я итальянская, 3-я и 4-я румынские, немецкие 6-я полевая и 4-я танковая армии группы армий «Б» (гене- рал-полковник М. </a:t>
            </a:r>
            <a:r>
              <a:rPr lang="ru-RU" dirty="0" err="1"/>
              <a:t>Вейхс</a:t>
            </a:r>
            <a:r>
              <a:rPr lang="ru-RU" dirty="0"/>
              <a:t>), насчитывавшие 10 290 орудий и минометов, 675 танков и штурмовых орудий, 1216 боевых самолетов. Соотношение сил было в пользу советских войск.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020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-230" y="1340768"/>
            <a:ext cx="9144230" cy="551723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rgbClr val="FF0000"/>
                </a:solidFill>
              </a:rPr>
              <a:t>19	октября 1942 года </a:t>
            </a:r>
            <a:r>
              <a:rPr lang="ru-RU" dirty="0"/>
              <a:t>наши войска перешли в контрнаступление под Сталинградом. Войска Юго-Западного и правого крыла Донского фронта (65-я армия) прорвали на нескольких участках оборону 3-й румынской армии.</a:t>
            </a:r>
          </a:p>
          <a:p>
            <a:pPr algn="just"/>
            <a:r>
              <a:rPr lang="ru-RU" dirty="0">
                <a:solidFill>
                  <a:srgbClr val="FF0000"/>
                </a:solidFill>
              </a:rPr>
              <a:t>20	ноября </a:t>
            </a:r>
            <a:r>
              <a:rPr lang="ru-RU" dirty="0"/>
              <a:t>перешел в наступление Сталинградский фронт.</a:t>
            </a:r>
          </a:p>
          <a:p>
            <a:pPr algn="just"/>
            <a:r>
              <a:rPr lang="ru-RU" dirty="0">
                <a:solidFill>
                  <a:srgbClr val="FF0000"/>
                </a:solidFill>
              </a:rPr>
              <a:t>23 ноября </a:t>
            </a:r>
            <a:r>
              <a:rPr lang="ru-RU" dirty="0"/>
              <a:t>подвижные соединения Юго-Западного и Сталинградского фронтов замкнули кольцо окружения вокруг 6-й и части сил 4-й танковой немецких армий. 22 дивизии и свыше 160 отдельных частей численностью около 330 тысяч человек оказались окруженными. 23 ноября капитулировала </a:t>
            </a:r>
            <a:r>
              <a:rPr lang="ru-RU" dirty="0" err="1"/>
              <a:t>распопинская</a:t>
            </a:r>
            <a:r>
              <a:rPr lang="ru-RU" dirty="0"/>
              <a:t> группировка противника. Войска 5-й танковой и 21-й армий взяли в плен 27 тысяч солдат и офицеров 4-го и 5-го румынских корпусов. С подходом советских стрелковых соединений был создан сплошной внутренний фронт окружения немецкой группировки. 30 ноября советские войска сократили более чем вдвое территорию, занимаемую немецкими войсками, но рассечь и уничтожить их группировку с ходу не смогли. В то же время был образован более чем 500-километровый внешний фронт окружения.</a:t>
            </a:r>
          </a:p>
          <a:p>
            <a:pPr algn="just"/>
            <a:r>
              <a:rPr lang="ru-RU" dirty="0"/>
              <a:t>Германское командование предприняло попытку спасти окруженные войска. Эта операция была поручена вновь созданной группе армий «Дон» (до 30 дивизий) под командованием генерал-фельдмаршала Э. </a:t>
            </a:r>
            <a:r>
              <a:rPr lang="ru-RU" dirty="0" err="1"/>
              <a:t>Манштейна</a:t>
            </a:r>
            <a:r>
              <a:rPr lang="ru-RU" dirty="0"/>
              <a:t>, перед которым была поставлена задача прорвать окружение и соединиться с Паулюсом.</a:t>
            </a:r>
          </a:p>
          <a:p>
            <a:endParaRPr lang="ru-RU" dirty="0"/>
          </a:p>
        </p:txBody>
      </p:sp>
      <p:pic>
        <p:nvPicPr>
          <p:cNvPr id="2051" name="Picture 3" descr="C:\Program Files\Microsoft Office\MEDIA\CAGCAT10\j023307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66346"/>
            <a:ext cx="2047396" cy="102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95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-32934" y="1340768"/>
            <a:ext cx="9176933" cy="5517232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12 </a:t>
            </a:r>
            <a:r>
              <a:rPr lang="ru-RU" dirty="0">
                <a:solidFill>
                  <a:srgbClr val="FF0000"/>
                </a:solidFill>
              </a:rPr>
              <a:t>декабря </a:t>
            </a:r>
            <a:r>
              <a:rPr lang="ru-RU" dirty="0"/>
              <a:t>немецкие войска перешли в наступление из района </a:t>
            </a:r>
            <a:r>
              <a:rPr lang="ru-RU" dirty="0" err="1"/>
              <a:t>Котельниковское</a:t>
            </a:r>
            <a:r>
              <a:rPr lang="ru-RU" dirty="0"/>
              <a:t> и прорвали советскую оборону. До окруженной группировки Паулюса оставалось около 40 км. В районе Верхне-</a:t>
            </a:r>
            <a:r>
              <a:rPr lang="ru-RU" dirty="0" err="1"/>
              <a:t>Кумского</a:t>
            </a:r>
            <a:r>
              <a:rPr lang="ru-RU" dirty="0"/>
              <a:t> развернулись кровопролитные бои. Ценой колоссальных усилий наши войска выиграли шесть дней; необходимые для подхода резервов. Решающие бои произошли на р. Мышкова, где на ее северном берегу развернулась 2-я гвардейская армия (генерал </a:t>
            </a:r>
            <a:r>
              <a:rPr lang="ru-RU" dirty="0" err="1"/>
              <a:t>Р.Малиновский</a:t>
            </a:r>
            <a:r>
              <a:rPr lang="ru-RU" dirty="0"/>
              <a:t>). 24 декабря 2-я гвардейская и 51-я армии перешли в наступление и 29 декабря очистили от противника </a:t>
            </a:r>
            <a:r>
              <a:rPr lang="ru-RU" dirty="0" err="1"/>
              <a:t>Котельниковское</a:t>
            </a:r>
            <a:r>
              <a:rPr lang="ru-RU" dirty="0"/>
              <a:t>.</a:t>
            </a:r>
          </a:p>
          <a:p>
            <a:pPr algn="just"/>
            <a:r>
              <a:rPr lang="ru-RU" dirty="0">
                <a:solidFill>
                  <a:srgbClr val="FF0000"/>
                </a:solidFill>
              </a:rPr>
              <a:t>16 декабря </a:t>
            </a:r>
            <a:r>
              <a:rPr lang="ru-RU" dirty="0"/>
              <a:t>войска Юго-Западного и часть сил Воронежского фронтов начали операцию «Малый Сатурн». Боевые действия развернулись северо-западнее Сталинграда, в районе Среднего Дона. В результате ожесточенных боев наши войска продвинулись на 150 - 200.км., разгромили основные силы 8-й итальянской армии, немецкой оперативной группы «</a:t>
            </a:r>
            <a:r>
              <a:rPr lang="ru-RU" dirty="0" err="1"/>
              <a:t>Холлидт</a:t>
            </a:r>
            <a:r>
              <a:rPr lang="ru-RU" dirty="0"/>
              <a:t>» и остатки 3-й </a:t>
            </a:r>
            <a:r>
              <a:rPr lang="en-US" dirty="0"/>
              <a:t>p</a:t>
            </a:r>
            <a:r>
              <a:rPr lang="ru-RU" dirty="0"/>
              <a:t>румынской армии, вышли в тыл группе армий «Дон».</a:t>
            </a:r>
          </a:p>
          <a:p>
            <a:pPr algn="just"/>
            <a:r>
              <a:rPr lang="ru-RU" dirty="0">
                <a:solidFill>
                  <a:srgbClr val="FF0000"/>
                </a:solidFill>
              </a:rPr>
              <a:t>К 31 декабря </a:t>
            </a:r>
            <a:r>
              <a:rPr lang="ru-RU" dirty="0"/>
              <a:t>войска Сталинградского фронта на </a:t>
            </a:r>
            <a:r>
              <a:rPr lang="ru-RU" dirty="0" err="1"/>
              <a:t>котельниковском</a:t>
            </a:r>
            <a:r>
              <a:rPr lang="ru-RU" dirty="0"/>
              <a:t> направлении окончательно разгромили 4-ю румынскую армию, а 4-й немецкой танковой армии нанесли тяжелое поражение и отбросили ее на 200 - 250 км от Сталинграда.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611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-20260" y="2060848"/>
            <a:ext cx="9144000" cy="4176464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Ликвидация окруженной под Сталинградом немецкой группировки (</a:t>
            </a:r>
            <a:r>
              <a:rPr lang="en-US" dirty="0"/>
              <a:t>o</a:t>
            </a:r>
            <a:r>
              <a:rPr lang="ru-RU" dirty="0"/>
              <a:t>п</a:t>
            </a:r>
            <a:r>
              <a:rPr lang="en-US" dirty="0"/>
              <a:t>e</a:t>
            </a:r>
            <a:r>
              <a:rPr lang="ru-RU" dirty="0"/>
              <a:t>рация «Кольцо») поручалась войскам Донского фронта. На направлении главного удара советское командование создало решающее превосходство сил и средств: по пехоте - в 3 раза, по танкам -в 1,2, по артиллерии - более чем в 10 раз.</a:t>
            </a:r>
          </a:p>
          <a:p>
            <a:pPr algn="just"/>
            <a:r>
              <a:rPr lang="ru-RU" dirty="0">
                <a:solidFill>
                  <a:srgbClr val="FF0000"/>
                </a:solidFill>
              </a:rPr>
              <a:t>10 января 1943 года </a:t>
            </a:r>
            <a:r>
              <a:rPr lang="ru-RU" dirty="0"/>
              <a:t>войска фронта перешли в наступление. Группировка противника была рассечена на две части. 31 января южная группа войск 6-й армии прекратила сопротивление  2</a:t>
            </a:r>
            <a:r>
              <a:rPr lang="ru-RU" i="1" dirty="0"/>
              <a:t> </a:t>
            </a:r>
            <a:r>
              <a:rPr lang="ru-RU" dirty="0"/>
              <a:t>февраля сдалась северная группа. За время наступления с 10 января по 2 февраля войска Донского фронта взяли в плен свыше 91 тысячи человек, в том числе - 2500 офицеров и 24 генерала, около 140 тысяч было убито в ходе ликвидации группировки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06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vortex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учебный вопрос.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3068960"/>
            <a:ext cx="7056784" cy="1584176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Разгром группировки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немецко-фашистских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войск в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ходе </a:t>
            </a:r>
            <a:r>
              <a:rPr lang="ru-RU" sz="2000" dirty="0">
                <a:solidFill>
                  <a:srgbClr val="FF0000"/>
                </a:solidFill>
              </a:rPr>
              <a:t>Сталинградской наступательной операции.</a:t>
            </a:r>
          </a:p>
          <a:p>
            <a:pPr indent="0"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933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-518" y="1340768"/>
            <a:ext cx="9144000" cy="551723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конце первого года Великой Отечественной войны положение СCCP оставалось крайне тяжелым. Врагом были захвачены обширные территории нашей Родины. Страна понесла огромные людские и материальные потери. Но гитлеровская стратегия "молниеносной" войны потерпела крах. В грандиозном вооруженном противоборстве на подступах к Москве войска Красной Армии разгромили главную группировку вермахта и отбросили ее от стен столицы.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Однако уже к весне 1942 г. чрезвычайными мерами противник мог восполнить понесенные потери и создать новые соединения и части.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Ближайшее окружение Гитлера, главным образом руководящие деятели вермахта, не могли не извлечь определенных уроков из провала плана "блицкрига". Новое стратегическое наступление они решили развернуть на южном крыле советско-германского фронта, рассчитывая в ходе последовательных операций разгромить здесь советские войска, выйти к Волге в район Сталинграда, захватить Кавказ и Закавказье с их крупнейшими нефтяными месторождениями.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течение июня - июля 1942 г. противник осуществил прорыв нашей обороны между Таганрогом и Курском и развивал наступление, стремясь окружить и уничтожить по частям противостоящие ему силы Красной Армии. Под натиском врага войска Брянского, Юго-Западного и Южного фронтов с 28 июня по 24 июля отступили на 150 - 400 км. В такой исключительно сложной обстановке в большой излучине Дона и на подступах к Волге начиналась одна из величайших битв Великой Отечественной войны.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75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vortex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-518" y="1340768"/>
            <a:ext cx="9144000" cy="551723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Сталинград являлся одним из крупнейших промышленных центров страны, важным транспортным узлом магистралей, ведущих в Среднюю Азию, на Кавказ и Урал. Особое значение имели пролегающие здесь коммуникации, по которым проходила транспортировка бакинской нефти. Таким образом, этому городу отводилось исключительно большое стратегическое значение.</a:t>
            </a:r>
          </a:p>
          <a:p>
            <a:pPr algn="just"/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 середине июля 1942 года передовые части 6-й армии вермахта вышли в большую излучину Дона. Ослабленные в предыдущих тяжелых боях войска Юго-Западного фронта были не в состоянии остановить дальнейшее продвижение немецко-фашистских войск и отходили на восточный берег Дона. Возникла реальная угроза прорыва противника в район Сталинграда.</a:t>
            </a:r>
          </a:p>
          <a:p>
            <a:pPr algn="just"/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12 июля на базе полевого управления и части войск Юго-Западного фронта был создан Сталинградский фронт. Он объединил 1-ю, 5-ю и 7-ю резервные армии, которые были переименованы в 64-ю, 63-ю и 62-ю общевойсковые армии соответственно. В состав Сталинградского фронта были также включены 21-я общевойсковая и 8-я воздушная армии. Командующим Сталинградским фронтом был назначен Маршал Советского Союза С.К. Тимошенко, а с 23 июля генерал-лейтенант В.Н.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Гордов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Перед вновь созданным фронтом была поставлена задача остановить противника в большой излучине Дона, не допустить его выхода к Калачу и к Волге в районе Сталинграда. От исхода борьбы на этом направлении зависело обеспечение фланга и тыла нашей группировки, прикрывавшей Москву и промышленный центр страны.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86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vortex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180" y="1340768"/>
            <a:ext cx="9142820" cy="551723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2300" dirty="0"/>
              <a:t>Сталинградская битва ведет отсчет с 17 июля 1942 года, то есть с того момента, когда передовые отряды 62-й армии в районе хутора Пронин и станицы Чернышевская вступили в боевое соприкосновение с наступающими войсками вермахта.</a:t>
            </a:r>
          </a:p>
          <a:p>
            <a:pPr algn="just"/>
            <a:r>
              <a:rPr lang="ru-RU" sz="2300" dirty="0"/>
              <a:t>Тяжелое и кровопролитное сражение в большой излучине Дона продолжалось почти в течение месяца. В результате упорного сопротивления советских войск противнику не удалось взять Сталинград с ходу ударом с запада. Гитлеровское командование было вынуждено срочно повернуть на Сталинград свою 4-ю танковую армию, ранее наступавшую на кавказском направлении. Эта армия имела в своем составе два немецких корпуса и один румынский. 31 июля группировка противника начала наступление на Сталинград с юго-запада против войск 51-й армии и левого крыла 64-й армии.</a:t>
            </a:r>
          </a:p>
          <a:p>
            <a:pPr algn="just"/>
            <a:r>
              <a:rPr lang="ru-RU" sz="2300" dirty="0"/>
              <a:t>Ставка ВГК, стремясь облегчить управление растянувшимся на 800 км Сталинградским фронтом, 5 августа разделила его на два самостоятельных фронта - Сталинградский и Юго-Восточный. В состав Юго-Восточного фронта вошли войска левого крыла прежнего Сталинградского фронта - 64-я, 57-я и 51-я армии, 8-я воздушная армия. Командующим Юго-Восточным фронтом был назначен генерал-полковник А. И. Еременко.</a:t>
            </a:r>
          </a:p>
          <a:p>
            <a:pPr algn="just"/>
            <a:r>
              <a:rPr lang="ru-RU" sz="2300" dirty="0"/>
              <a:t>В ходе ожесточенных боев в районе Абганерово в первой половине августа противник был остановлен. Одновременно на правом берегу Дона в окружении самоотверженно сражались несколько дивизий 62-й армии. Они практически полностью полегли в придонских степях, однако оттянули на себя значительные силы врага.</a:t>
            </a:r>
          </a:p>
          <a:p>
            <a:pPr algn="just"/>
            <a:r>
              <a:rPr lang="ru-RU" sz="2300" dirty="0"/>
              <a:t>К исходу 19 августа противнику удалось захватить плацдарм на левом берегу Дона в районе Вертя-чего, и с рассветом 23 августа он нанес сильный рассекающий удар по нашим войскам в общем направлении на Рынок, Ерзовку. Ударная группировка 6-й армии Паулюса к 16 часам вышла к Волге в район поселков Ерзовка, </a:t>
            </a:r>
            <a:r>
              <a:rPr lang="ru-RU" sz="2300" dirty="0" err="1"/>
              <a:t>Акатовка</a:t>
            </a:r>
            <a:r>
              <a:rPr lang="ru-RU" sz="2300" dirty="0"/>
              <a:t>. Рынок. Наши войска, действовавшие севернее Сталинграда, оказались отрезанными от города и оборонявших его соединений.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39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180" y="1340768"/>
            <a:ext cx="9142820" cy="551723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Стремясь усилить удар и вызвать панику среди войск и мирных жителей, фашисты произвели 23 августа первый массированный авианалет на Сталинград. Всего за этот день было совершено свыше 2 тысяч самолетных вылетов. Город был практически полностью разрушен.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Чтобы не допустить захвата Сталинграда с ходу, севернее города был организован и проведен мощный контрудар по прорвавшемуся к сталинградским окраинам противнику силами вначале двух армий (1-й гвардейской и 24-й), а затем и третьей - 66-й. И хотя прорваться 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сталинградцам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удалось, эти контрудары предотвратили захват города.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Только 13 сентября, после авиационной и артиллерийской подготовки, 6-я армия Паулюса начала штурм Сталинграда. Враг бросил на город несколько дивизий, сотни танков и самолетов, сосредоточил огонь более тысячи орудий. Особенно упорные бои разгорелись в районе железнодорожного вокзала и элеватора. Гитлеровцы прорывались к центральной переправе и находились всего в 800 метрах от командного пункта 62-й армии. Борьба за город велась непрерывно, днем и ночью. Неувядаемой славой покрыли себя в сентябрьских уличных боях 13-я гвардейская стрелковая дивизия генерал-майора А. И.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Родимцева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284-я стрелковая дивизия полковника Н. Ф.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Батюка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95-я стрелковая дивизия полковника В. 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Горишного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42-я стрелковая бригада полковника М. 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Батракова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конце сентября приказом Ставки ВГК Сталинградский фронт был переименован в Донской. Командующим Донским фронтом Ставка назначила генерал-лейтенанта К. К. Рокоссовского. В то же время Юго-Восточный фронт, войска которого вели бои непосредственно за город, был переименован в Сталинградский.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92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октябре 1942 года противник перенес направление главного удара в район заводов "Баррикады", "Красный Октябрь" и Сталинградского тракторного. Здесь стойко оборонялись 308-я стрелковая дивизия полковника Л. Н.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Гуртьева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37-я гвардейская стрелковая дивизия генерал-майора В. Г.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ЖелудевгЯ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39-я гвардейская стрелковая дивизия генерал-майора С. С. Гурьева. В летопись Сталинградской битвы навсегда вошли бессмертные подвиги советских воинов М.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Паникахи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П. О. Болото, Я. Ф. Павлова, И. Ф. Афанасьева и многих других. Рядовой Михаил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Паникаха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28 сентября 1942 года вместе с другими солдатами 883-го стрелкового полка 193-й стрелковой дивизии отражал атаку немецких танков. Собираясь поразить вражеский танк бутылкой с зажигательной смесью,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Паникаха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поднял ее над головой, но в этот момент пуля разбила бутылку. Весь охваченный пламенем, он бросился на головную немецкую машину, разбил об нее вторую бутылку и сам лег на броню танка: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Олицетворением мужества советских воинов явилась оборона Дома Павлова, ставшего несокрушимой крепостью. Группа бойцов сначала под командованием сержанта Я. Ф. Павлова, а затем лейтенанта И. Ф. Афанасьева из 13-й гвардейской стрелковой дивизии 58 дней удерживала дом, имевший важное тактическое значение. Многочисленные атаки врага с целью захвата этого опорного пункта были успешно отбиты. При этом противник понес такие потери, каких у него не было при взятии Парижа.</a:t>
            </a:r>
          </a:p>
          <a:p>
            <a:pPr algn="just"/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августе 1942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года 33 советских воина под командованием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младшего лейтенанта Г.А. Стрелкова (87-я дивизия) смело вступили в бой с 70 танками противника и батальоном его пехоты.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Два дня они вели неравный бой, обороняя высоту на подступах к Волге и вышли победителями. Уничтожив 27 немецких танков и около 150 гитлеровцев, наши воины выполнили боевую задачу.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81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9144000" cy="5517232"/>
          </a:xfrm>
        </p:spPr>
        <p:txBody>
          <a:bodyPr/>
          <a:lstStyle/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сталинградских боях родилась боевая слава снайперов В. Зайцева, В. Медведева, В. Феофанова, Н. Куликова и многих других. Только в 284-й стрелковой дивизии, оборонявшейся в районе Мамаева кургана, за три месяца уличных боев снайперы уничтожили 3166 немецких солдат и офицеров.</a:t>
            </a: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Благодаря упорному и активному сопротивлению советских войск летне-осеннее наступление вермахта на южном фланге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совстско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-германского фронта захлебнулось. 14 октября 1942 года Гитлер был вынужден отдать приказ о переходе немецко-фашистских войск к обороне, за исключением соединений, находящихся в районе Сталинграда, а также под Туапсе и Нальчиком.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12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учебный вопрос.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3429000"/>
            <a:ext cx="7200800" cy="1728192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Героическая оборона волжской твердыни.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24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9144000" cy="5517232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Ставка ВГК уже в конце сентября 1942 года утвердила основные наметки плана контрнаступления под Сталинградом. Главными инициаторами и авторами данного плана являлись первый заместитель Верховного Главнокомандующего генерал армии Г. К. Жуков и начальник Генерального штаба генерал-полковник А.М. Василевский. Разработанный план контрнаступления получил условное наименование "Уран".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19 ноября 1942 года началось историческое контрнаступление советских войск под Сталинградом. В этот день перешли в наступление войска Юго-Западного и правого крыла Донского фронтов. Артиллерийская подготовка началась в 7 часов 30 минут утра залпом реактивных установок - "катюш". Почти полтора часа более 3500 орудий и минометов громили оборону врага. Из-за сильного тумана и плохой видимости пришлось отказаться от применения авиации. Тем не менее оборона противника была прорвана, и в сражение были введены 3 танковых и кавалерийский корпус, которые начали стремительно развивать успех стрелковых соединений.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Перешедшие в наступление 20 ноября войска Сталинградского фронта потрясли оборону противника до основания.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23 ноября в 16 часов 50 минут части 4-го танкового корпуса Юго-Западного фронта под командованием генерал-майора А. Г. Кравченко и 4-го механизированного корпуса Сталинградского фронта под командованием генерал-майора В. Т.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Вольского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соединились в районе хутора Советский. Кольцо вокруг сталинградской группировки противника замкнулось. В окружении оказалось порядка 330 тысяч человек. Немецко-фашистское командование, стремясь деблокировать окруженные войска Ф. Паулюса, сосредоточило в районах Тормосина и Котельниково две ударные группировки, получившие задачу прорваться в Сталинград.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5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9144000" cy="551723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Ставка ВГК, оценив сложившуюся ситуацию, временно отложила операцию по уничтожению окруженной группировки. Перед войсками Сталинградского и Юго-Западного фронтов была поставлена задача ликвидировать попытки противника прорваться к группировке Паулюса. В течение 12-23 декабря советским войскам удалось измотать и обескровить соединения немецко-фашистской армейской группы "Гот" из состава группы армий "Дон", а затем отбросить врага на исходные позиции, освободив Котельниково и Тормосин.</a:t>
            </a: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10 января 1943 года войска Донского фронта под командованием К. К. Рокоссовского, выполняя замысел по ликвидации окруженной группировки, перешли в наступление. Ломая сопротивление противника, наши войска с тяжелыми боями продвигались вперед. 26 января в районе Мамаева кургана встретились соединения 21-й и 62-й армий, расчленив немецко-фашистскую группировку на две части. 31 января капитулировала южная группа войск противника во главе с генерал-фельдмаршалом Ф. Паулюсом. 2 февраля 1943 года была ликвидирована и северная группа. При этом свыше 91 тысячи немецких солдат и офицеров, 24 генерала сдались в плен. Боевые действия в Сталинграде прекратились. Одно из самых грандиозных сражений второй мировой войны завершилось.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5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9036496" cy="5400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9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Историческое значение Сталинградской битвы исключительно велико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 Одержанная в ней победа изменила течение событий не только на советско-германском фронте, но и в целом в ходе второй мировой войны. За 200 дней и ночей Сталинградской битвы враг потерял убитыми, ранеными и пленными до полутора миллионов человек, около 3500 танков и штурмовых орудий, свыше 3000 самолетов, более 12 000 орудий и минометов, 75 тысяч автомашин и большое количество другой боевой техники и вооружения.</a:t>
            </a:r>
          </a:p>
          <a:p>
            <a:pPr algn="just"/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Советские воины в ходе битвы на Волге показали высокий морально-боевой дух, возросшее боевое мастерство. Чувство патриотизма, личная ответственность за судьбу Отечества, беззаветная храбрость, стойкость в обороне и неудержимость в наступлении, массовый героизм - вот что отличало защитников Сталинграда. Командарм 62-й армии В. И. Чуйков свидетельствовал: "...здесь не знали страха в бою, не отступали перед смертью, вели сражение с такой решимостью, что даже мертвые не выпускали из рук оружия, а сраженные падали головой на запад".</a:t>
            </a:r>
          </a:p>
          <a:p>
            <a:pPr algn="just"/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За мужество и отвагу десятки тысяч воинов были удостоены правительственных наград. 112 наиболее отличившихся воинов стали Героями Советского Союза. Более 700 тысяч участников битвы были награждены медалью "За оборону Сталинграда". А легендарному городу-воину на Волге в 1965 году присвоено почетное звание </a:t>
            </a:r>
            <a:r>
              <a:rPr lang="ru-RU" sz="19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"Город-герой".</a:t>
            </a:r>
          </a:p>
          <a:p>
            <a:r>
              <a:rPr lang="ru-RU" dirty="0"/>
              <a:t> 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78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67544" y="2924944"/>
            <a:ext cx="8229600" cy="3064360"/>
          </a:xfrm>
        </p:spPr>
        <p:txBody>
          <a:bodyPr/>
          <a:lstStyle/>
          <a:p>
            <a:pPr algn="just"/>
            <a:r>
              <a:rPr lang="ru-RU" dirty="0"/>
              <a:t>Потери противника под Сталинградом с 19 ноября 1942 по 2 февраля 1943 года составили свыше 800 тысяч человек. Он лишился 32 дивизий и 3 бригад, а 16 дивизий понесли тяжелые потери. Всего в Сталинградской битве враг потерял около 1,5 млн. солдат и офицеров - более четверти всех сил, которые располагали тогда немцы и их союзники на советско-германском фронте. Потери наших войск составили около 1030 тысяч человек</a:t>
            </a:r>
            <a:r>
              <a:rPr lang="ru-RU" dirty="0">
                <a:solidFill>
                  <a:srgbClr val="FF0000"/>
                </a:solidFill>
              </a:rPr>
              <a:t> (безвозвратные - около 479 тысяч человек).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Заключение.</a:t>
            </a:r>
            <a:endParaRPr lang="ru-RU" dirty="0"/>
          </a:p>
        </p:txBody>
      </p:sp>
      <p:pic>
        <p:nvPicPr>
          <p:cNvPr id="3074" name="Picture 2" descr="C:\Program Files\Microsoft Office\MEDIA\CAGCAT10\j03029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4664"/>
            <a:ext cx="1952616" cy="22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23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14:shred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158</TotalTime>
  <Words>3436</Words>
  <Application>Microsoft Office PowerPoint</Application>
  <PresentationFormat>Экран (4:3)</PresentationFormat>
  <Paragraphs>71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Кутюр</vt:lpstr>
      <vt:lpstr>BlackTie</vt:lpstr>
      <vt:lpstr>1_Кутюр</vt:lpstr>
      <vt:lpstr>Тема №7: «Важнейшие сражения Великой отечественной войны 1941-1945 годов.»</vt:lpstr>
      <vt:lpstr>Вопросы:</vt:lpstr>
      <vt:lpstr>Введение.</vt:lpstr>
      <vt:lpstr>Презентация PowerPoint</vt:lpstr>
      <vt:lpstr>1 учебный вопрос.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 учебный вопрос.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 учебный вопрос. </vt:lpstr>
      <vt:lpstr>Презентация PowerPoint</vt:lpstr>
      <vt:lpstr>Презентация PowerPoint</vt:lpstr>
      <vt:lpstr>Презентация PowerPoint</vt:lpstr>
      <vt:lpstr>Заключение.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№7: «Важнейшие сражения Великой отечественной войны 1941-1945 годов.»</dc:title>
  <cp:lastModifiedBy>User</cp:lastModifiedBy>
  <cp:revision>13</cp:revision>
  <dcterms:modified xsi:type="dcterms:W3CDTF">2012-01-29T11:46:58Z</dcterms:modified>
</cp:coreProperties>
</file>